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72" r:id="rId2"/>
    <p:sldId id="273" r:id="rId3"/>
    <p:sldId id="274" r:id="rId4"/>
    <p:sldId id="276" r:id="rId5"/>
    <p:sldId id="277" r:id="rId6"/>
    <p:sldId id="278" r:id="rId7"/>
    <p:sldId id="257" r:id="rId8"/>
    <p:sldId id="258" r:id="rId9"/>
    <p:sldId id="259" r:id="rId10"/>
    <p:sldId id="260" r:id="rId11"/>
    <p:sldId id="279" r:id="rId12"/>
    <p:sldId id="280" r:id="rId13"/>
    <p:sldId id="275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5"/>
    <p:restoredTop sz="91584"/>
  </p:normalViewPr>
  <p:slideViewPr>
    <p:cSldViewPr snapToGrid="0" snapToObjects="1">
      <p:cViewPr varScale="1">
        <p:scale>
          <a:sx n="87" d="100"/>
          <a:sy n="87" d="100"/>
        </p:scale>
        <p:origin x="10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media/media1.wav>
</file>

<file path=ppt/media/media2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10.12.18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Sampling Rate von 44.1kHz</a:t>
            </a:r>
          </a:p>
          <a:p>
            <a:r>
              <a:rPr lang="de-DE" dirty="0"/>
              <a:t>16 Bit Tiefe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23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Hier letzten 8 Bits ersetzt</a:t>
            </a:r>
          </a:p>
          <a:p>
            <a:r>
              <a:rPr lang="de-DE" dirty="0"/>
              <a:t>ab 4 Bits schon wahrnehmbar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35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2.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10.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wav"/><Relationship Id="rId7" Type="http://schemas.openxmlformats.org/officeDocument/2006/relationships/image" Target="../media/image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wav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Umwandlung des Originals in den Frequenzraum über</a:t>
            </a:r>
            <a:br>
              <a:rPr lang="de-DE" dirty="0"/>
            </a:br>
            <a:r>
              <a:rPr lang="de-DE" dirty="0"/>
              <a:t>Diskrete-Cosinus-Transformation</a:t>
            </a:r>
          </a:p>
          <a:p>
            <a:r>
              <a:rPr lang="de-DE" dirty="0"/>
              <a:t>Mehrere Möglichkeiten ein Wasserzeichen einzubetten:</a:t>
            </a:r>
          </a:p>
          <a:p>
            <a:pPr lvl="1"/>
            <a:r>
              <a:rPr lang="de-DE" dirty="0"/>
              <a:t>niedrigen Frequenzbereich</a:t>
            </a:r>
          </a:p>
          <a:p>
            <a:pPr lvl="1"/>
            <a:r>
              <a:rPr lang="de-DE" dirty="0"/>
              <a:t>mittleren Frequenzbereich</a:t>
            </a:r>
          </a:p>
          <a:p>
            <a:pPr lvl="1"/>
            <a:r>
              <a:rPr lang="de-DE" dirty="0"/>
              <a:t>hohen Frequenzbereich</a:t>
            </a:r>
          </a:p>
          <a:p>
            <a:endParaRPr lang="de-DE" dirty="0"/>
          </a:p>
          <a:p>
            <a:r>
              <a:rPr lang="de-DE" dirty="0"/>
              <a:t>Verfahren ist robust gegen viele Bildbearbeitungsoperationen</a:t>
            </a:r>
          </a:p>
          <a:p>
            <a:pPr lvl="1"/>
            <a:r>
              <a:rPr lang="de-DE" dirty="0"/>
              <a:t>Transformationen</a:t>
            </a:r>
          </a:p>
          <a:p>
            <a:pPr lvl="1"/>
            <a:r>
              <a:rPr lang="de-DE" dirty="0"/>
              <a:t>Kompressionen / Komprimierung</a:t>
            </a:r>
          </a:p>
          <a:p>
            <a:pPr lvl="1"/>
            <a:r>
              <a:rPr lang="de-DE" dirty="0"/>
              <a:t>Rauschen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6374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Thema des nächsten Seminars:</a:t>
            </a:r>
          </a:p>
          <a:p>
            <a:pPr marL="342876" lvl="1" indent="0">
              <a:buNone/>
            </a:pPr>
            <a:br>
              <a:rPr lang="de-DE" dirty="0"/>
            </a:br>
            <a:endParaRPr lang="de-DE" dirty="0"/>
          </a:p>
          <a:p>
            <a:pPr lvl="1"/>
            <a:r>
              <a:rPr lang="de-DE" b="1" dirty="0"/>
              <a:t>Steganalyse</a:t>
            </a:r>
          </a:p>
          <a:p>
            <a:pPr lvl="2"/>
            <a:r>
              <a:rPr lang="de-DE" dirty="0"/>
              <a:t>Analyse von Bildern mit versteckten Informationen</a:t>
            </a:r>
          </a:p>
          <a:p>
            <a:pPr lvl="3"/>
            <a:r>
              <a:rPr lang="de-DE" dirty="0"/>
              <a:t>Verwendung der LSB-Methodik erkennen</a:t>
            </a:r>
          </a:p>
          <a:p>
            <a:pPr lvl="3"/>
            <a:r>
              <a:rPr lang="de-DE" dirty="0"/>
              <a:t>statistische bzw. stochastische Verfahren</a:t>
            </a:r>
            <a:br>
              <a:rPr lang="de-DE" dirty="0"/>
            </a:br>
            <a:endParaRPr lang="de-DE" dirty="0"/>
          </a:p>
          <a:p>
            <a:pPr lvl="2"/>
            <a:r>
              <a:rPr lang="de-DE" dirty="0"/>
              <a:t>Analyse von Audio-Dateien mit versteckten Informationen</a:t>
            </a:r>
          </a:p>
          <a:p>
            <a:pPr lvl="3"/>
            <a:r>
              <a:rPr lang="de-DE" dirty="0"/>
              <a:t>Spektralanalyse</a:t>
            </a:r>
          </a:p>
          <a:p>
            <a:pPr lvl="2"/>
            <a:endParaRPr lang="de-DE" dirty="0"/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025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5A59A-2BC6-1548-9F16-49ED53743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676B2-7595-8E41-9064-0DC9D7302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http://</a:t>
            </a:r>
            <a:r>
              <a:rPr lang="de-DE" dirty="0" err="1"/>
              <a:t>www.howmusicworks.org</a:t>
            </a:r>
            <a:r>
              <a:rPr lang="de-DE" dirty="0"/>
              <a:t>/103/Sound-</a:t>
            </a:r>
            <a:r>
              <a:rPr lang="de-DE" dirty="0" err="1"/>
              <a:t>and</a:t>
            </a:r>
            <a:r>
              <a:rPr lang="de-DE" dirty="0"/>
              <a:t>-Music/Amplitude-</a:t>
            </a:r>
            <a:r>
              <a:rPr lang="de-DE" dirty="0" err="1"/>
              <a:t>and</a:t>
            </a:r>
            <a:r>
              <a:rPr lang="de-DE" dirty="0"/>
              <a:t>-</a:t>
            </a:r>
            <a:r>
              <a:rPr lang="de-DE" dirty="0" err="1"/>
              <a:t>Frequency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11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Steganographie</a:t>
            </a:r>
            <a:endParaRPr lang="de-DE" b="1" dirty="0"/>
          </a:p>
          <a:p>
            <a:pPr lvl="1"/>
            <a:r>
              <a:rPr lang="de-DE" dirty="0"/>
              <a:t>Grundlagen </a:t>
            </a:r>
            <a:r>
              <a:rPr lang="de-DE"/>
              <a:t>der Audioverarbeitung</a:t>
            </a:r>
            <a:endParaRPr lang="de-DE" dirty="0"/>
          </a:p>
          <a:p>
            <a:pPr lvl="1"/>
            <a:r>
              <a:rPr lang="de-DE" dirty="0"/>
              <a:t>Verstecken von Informationen in Audio-Dateien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Anwendung von </a:t>
            </a:r>
            <a:r>
              <a:rPr lang="de-DE" b="1" dirty="0" err="1"/>
              <a:t>steganographischen</a:t>
            </a:r>
            <a:r>
              <a:rPr lang="de-DE" b="1" dirty="0"/>
              <a:t> Verfahren</a:t>
            </a:r>
          </a:p>
          <a:p>
            <a:pPr lvl="1"/>
            <a:r>
              <a:rPr lang="de-DE" dirty="0"/>
              <a:t>Wasserzeichen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Audio-Grundlagen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FABA068-3A6B-E341-9F66-04ACB7EB5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63663"/>
          </a:xfrm>
        </p:spPr>
        <p:txBody>
          <a:bodyPr>
            <a:normAutofit/>
          </a:bodyPr>
          <a:lstStyle/>
          <a:p>
            <a:r>
              <a:rPr lang="de-DE" dirty="0"/>
              <a:t>Amplitude</a:t>
            </a:r>
          </a:p>
          <a:p>
            <a:pPr lvl="1"/>
            <a:r>
              <a:rPr lang="de-DE" dirty="0"/>
              <a:t>Größe der Vibration</a:t>
            </a:r>
          </a:p>
          <a:p>
            <a:pPr lvl="1"/>
            <a:r>
              <a:rPr lang="de-DE" dirty="0"/>
              <a:t>Bestimmt wie laut der Ton ist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Frequenz</a:t>
            </a:r>
          </a:p>
          <a:p>
            <a:pPr lvl="1"/>
            <a:r>
              <a:rPr lang="de-DE" dirty="0"/>
              <a:t>Geschwindigkeit der Vibration</a:t>
            </a:r>
          </a:p>
          <a:p>
            <a:pPr lvl="1"/>
            <a:r>
              <a:rPr lang="de-DE" dirty="0"/>
              <a:t>Bestimmt die Tonhöhe</a:t>
            </a:r>
          </a:p>
          <a:p>
            <a:pPr lvl="1"/>
            <a:r>
              <a:rPr lang="de-DE" dirty="0"/>
              <a:t>Gemessen in Hertz</a:t>
            </a:r>
          </a:p>
          <a:p>
            <a:pPr lvl="1"/>
            <a:r>
              <a:rPr lang="de-DE" dirty="0">
                <a:sym typeface="Wingdings" pitchFamily="2" charset="2"/>
              </a:rPr>
              <a:t>1 Hz = 1 Zyklus / Sekunde </a:t>
            </a:r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26C59FE-FE7B-5A40-A4B2-143EC46C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174" y="2001328"/>
            <a:ext cx="4144072" cy="9698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E8945BD-4CA1-DF44-8F7C-7500D0ABE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174" y="4148195"/>
            <a:ext cx="4042015" cy="103247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324FF42-7904-2845-8717-57B719EBF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172" y="5352585"/>
            <a:ext cx="4198137" cy="73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8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5742A-A122-1A43-8074-CEC90952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BC8A8C-3035-5A44-B517-ABBB20B44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Kurve wird in gleichbleibenden Abständen abgetastet</a:t>
            </a:r>
          </a:p>
          <a:p>
            <a:r>
              <a:rPr lang="de-DE" dirty="0"/>
              <a:t>Bei zu geringer Abtastfrequenz kommt es zu einer falschen Interpolation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55A931-7FD0-AC4A-9AC4-6A8A5FA42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1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2BB4-7703-1844-9885-82763066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69144-5AEA-D94D-9186-DCC403544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Nyquist</a:t>
            </a:r>
            <a:r>
              <a:rPr lang="de-DE" dirty="0"/>
              <a:t> Theorem </a:t>
            </a:r>
            <a:r>
              <a:rPr lang="de-DE" dirty="0">
                <a:sym typeface="Wingdings" pitchFamily="2" charset="2"/>
              </a:rPr>
              <a:t> Abtastfrequenz muss mindestens doppelt so groß sein, wie die zugrundeliegende Frequenz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AFE8A4-9BD2-2E41-9B45-CF91ADBED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0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33860-3621-414D-B7E7-03122FE0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LSB 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6A332-7F71-3F4B-875F-D1DDF7377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Frames bestehen aus einer 16 Bit Zahl</a:t>
            </a:r>
          </a:p>
          <a:p>
            <a:r>
              <a:rPr lang="de-DE" dirty="0"/>
              <a:t>Diese repräsentiert die Amplitude</a:t>
            </a:r>
          </a:p>
          <a:p>
            <a:r>
              <a:rPr lang="de-DE" dirty="0"/>
              <a:t>Bits der binärkodierten Nachricht werden die </a:t>
            </a:r>
            <a:r>
              <a:rPr lang="de-DE" dirty="0" err="1"/>
              <a:t>n</a:t>
            </a:r>
            <a:r>
              <a:rPr lang="de-DE" dirty="0"/>
              <a:t> letzten Bits des </a:t>
            </a:r>
            <a:r>
              <a:rPr lang="de-DE"/>
              <a:t>Frames geschrieben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B42AF6-E73C-6D40-8DA8-88D5E4A9CFDE}"/>
              </a:ext>
            </a:extLst>
          </p:cNvPr>
          <p:cNvSpPr txBox="1"/>
          <p:nvPr/>
        </p:nvSpPr>
        <p:spPr>
          <a:xfrm>
            <a:off x="1563288" y="5310863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894E041-4DE2-3147-8911-0F2F015441AC}"/>
              </a:ext>
            </a:extLst>
          </p:cNvPr>
          <p:cNvSpPr txBox="1"/>
          <p:nvPr/>
        </p:nvSpPr>
        <p:spPr>
          <a:xfrm>
            <a:off x="6559034" y="5310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21D9B2-88B9-B44D-AC06-773EA21706AF}"/>
              </a:ext>
            </a:extLst>
          </p:cNvPr>
          <p:cNvSpPr txBox="1"/>
          <p:nvPr/>
        </p:nvSpPr>
        <p:spPr>
          <a:xfrm>
            <a:off x="6559034" y="5279478"/>
            <a:ext cx="1289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Manipuliert</a:t>
            </a:r>
          </a:p>
        </p:txBody>
      </p:sp>
      <p:pic>
        <p:nvPicPr>
          <p:cNvPr id="10" name="sound_2.wav">
            <a:hlinkClick r:id="" action="ppaction://media"/>
            <a:extLst>
              <a:ext uri="{FF2B5EF4-FFF2-40B4-BE49-F238E27FC236}">
                <a16:creationId xmlns:a16="http://schemas.microsoft.com/office/drawing/2014/main" id="{18569585-B70E-C94E-9BBB-B4F1EA945E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15507" y="4498063"/>
            <a:ext cx="812800" cy="812800"/>
          </a:xfrm>
          <a:prstGeom prst="rect">
            <a:avLst/>
          </a:prstGeom>
        </p:spPr>
      </p:pic>
      <p:pic>
        <p:nvPicPr>
          <p:cNvPr id="11" name="encoded.wav">
            <a:hlinkClick r:id="" action="ppaction://media"/>
            <a:extLst>
              <a:ext uri="{FF2B5EF4-FFF2-40B4-BE49-F238E27FC236}">
                <a16:creationId xmlns:a16="http://schemas.microsoft.com/office/drawing/2014/main" id="{ABB6C9AF-44D0-4B44-A85F-474BD36670D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54916" y="446667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69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7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r>
              <a:rPr lang="de-DE" dirty="0"/>
              <a:t>Verwendung von Prinzipien der </a:t>
            </a:r>
            <a:r>
              <a:rPr lang="de-DE" dirty="0" err="1"/>
              <a:t>Steganographie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536546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949" y="4536546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363" y="4536545"/>
            <a:ext cx="2545417" cy="16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07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16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Patchwork-Verfahren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754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239</Words>
  <Application>Microsoft Macintosh PowerPoint</Application>
  <PresentationFormat>Bildschirmpräsentation (4:3)</PresentationFormat>
  <Paragraphs>84</Paragraphs>
  <Slides>13</Slides>
  <Notes>2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</vt:lpstr>
      <vt:lpstr>Office-Design</vt:lpstr>
      <vt:lpstr>PowerPoint-Präsentation</vt:lpstr>
      <vt:lpstr>Inhalt</vt:lpstr>
      <vt:lpstr>Audio-Grundlagen</vt:lpstr>
      <vt:lpstr>Audio-Abtasten</vt:lpstr>
      <vt:lpstr>Audio-Abtasten</vt:lpstr>
      <vt:lpstr>LSB Methode</vt:lpstr>
      <vt:lpstr>Wasserzeichen</vt:lpstr>
      <vt:lpstr>Eigenschaften von Wasserzeichen</vt:lpstr>
      <vt:lpstr>Algorithmen: Patchwork-Verfahren</vt:lpstr>
      <vt:lpstr>Algorithmen: Frequenzraum-Verfahren</vt:lpstr>
      <vt:lpstr>Ausblick</vt:lpstr>
      <vt:lpstr>Fragen oder Anmerkungen?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87</cp:revision>
  <cp:lastPrinted>2018-11-12T14:04:00Z</cp:lastPrinted>
  <dcterms:created xsi:type="dcterms:W3CDTF">2018-03-29T13:45:31Z</dcterms:created>
  <dcterms:modified xsi:type="dcterms:W3CDTF">2018-12-10T13:13:17Z</dcterms:modified>
</cp:coreProperties>
</file>

<file path=docProps/thumbnail.jpeg>
</file>